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notesMasterIdLst>
    <p:notesMasterId r:id="rId17"/>
  </p:notesMasterIdLst>
  <p:sldIdLst>
    <p:sldId id="256" r:id="rId2"/>
    <p:sldId id="257" r:id="rId3"/>
    <p:sldId id="258" r:id="rId4"/>
    <p:sldId id="259" r:id="rId5"/>
    <p:sldId id="260" r:id="rId6"/>
    <p:sldId id="261" r:id="rId7"/>
    <p:sldId id="265" r:id="rId8"/>
    <p:sldId id="262" r:id="rId9"/>
    <p:sldId id="263" r:id="rId10"/>
    <p:sldId id="264" r:id="rId11"/>
    <p:sldId id="266" r:id="rId12"/>
    <p:sldId id="267" r:id="rId13"/>
    <p:sldId id="268" r:id="rId14"/>
    <p:sldId id="269" r:id="rId15"/>
    <p:sldId id="271"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2" d="100"/>
          <a:sy n="62" d="100"/>
        </p:scale>
        <p:origin x="804" y="5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0F74E6D-ED09-4286-8838-7595545967B6}" type="datetimeFigureOut">
              <a:rPr lang="en-US" smtClean="0"/>
              <a:t>4/2/2020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2C4144A-E42F-46FD-9DCD-FA01FEAD8C37}" type="slidenum">
              <a:rPr lang="en-US" smtClean="0"/>
              <a:t>‹#›</a:t>
            </a:fld>
            <a:endParaRPr lang="en-US"/>
          </a:p>
        </p:txBody>
      </p:sp>
    </p:spTree>
    <p:extLst>
      <p:ext uri="{BB962C8B-B14F-4D97-AF65-F5344CB8AC3E}">
        <p14:creationId xmlns:p14="http://schemas.microsoft.com/office/powerpoint/2010/main" val="113180808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endParaRPr lang="en-US" dirty="0"/>
          </a:p>
        </p:txBody>
      </p:sp>
      <p:sp>
        <p:nvSpPr>
          <p:cNvPr id="4" name="Slide Number Placeholder 3"/>
          <p:cNvSpPr>
            <a:spLocks noGrp="1"/>
          </p:cNvSpPr>
          <p:nvPr>
            <p:ph type="sldNum" sz="quarter" idx="10"/>
          </p:nvPr>
        </p:nvSpPr>
        <p:spPr/>
        <p:txBody>
          <a:bodyPr/>
          <a:lstStyle/>
          <a:p>
            <a:fld id="{82C4144A-E42F-46FD-9DCD-FA01FEAD8C37}" type="slidenum">
              <a:rPr lang="en-US" smtClean="0"/>
              <a:t>3</a:t>
            </a:fld>
            <a:endParaRPr lang="en-US"/>
          </a:p>
        </p:txBody>
      </p:sp>
    </p:spTree>
    <p:extLst>
      <p:ext uri="{BB962C8B-B14F-4D97-AF65-F5344CB8AC3E}">
        <p14:creationId xmlns:p14="http://schemas.microsoft.com/office/powerpoint/2010/main" val="1659966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1"/>
        </a:solidFill>
        <a:effectLst/>
      </p:bgPr>
    </p:bg>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603504" y="770467"/>
            <a:ext cx="10782300" cy="3352800"/>
          </a:xfrm>
        </p:spPr>
        <p:txBody>
          <a:bodyPr anchor="b">
            <a:noAutofit/>
          </a:bodyPr>
          <a:lstStyle>
            <a:lvl1pPr algn="l">
              <a:lnSpc>
                <a:spcPct val="80000"/>
              </a:lnSpc>
              <a:defRPr sz="8800" spc="-120" baseline="0">
                <a:solidFill>
                  <a:srgbClr val="FFFFFF"/>
                </a:solidFill>
              </a:defRPr>
            </a:lvl1pPr>
          </a:lstStyle>
          <a:p>
            <a:r>
              <a:rPr lang="en-US"/>
              <a:t>Click to edit Master title style</a:t>
            </a:r>
            <a:endParaRPr lang="en-US" dirty="0"/>
          </a:p>
        </p:txBody>
      </p:sp>
      <p:sp>
        <p:nvSpPr>
          <p:cNvPr id="3" name="Subtitle 2"/>
          <p:cNvSpPr>
            <a:spLocks noGrp="1"/>
          </p:cNvSpPr>
          <p:nvPr>
            <p:ph type="subTitle" idx="1"/>
          </p:nvPr>
        </p:nvSpPr>
        <p:spPr>
          <a:xfrm>
            <a:off x="667512" y="4206876"/>
            <a:ext cx="9228201" cy="1645920"/>
          </a:xfrm>
        </p:spPr>
        <p:txBody>
          <a:bodyPr>
            <a:normAutofit/>
          </a:bodyPr>
          <a:lstStyle>
            <a:lvl1pPr marL="0" indent="0" algn="l">
              <a:buNone/>
              <a:defRPr sz="3200">
                <a:solidFill>
                  <a:schemeClr val="bg1"/>
                </a:solidFill>
                <a:latin typeface="+mj-lt"/>
              </a:defRPr>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lvl1pPr>
              <a:defRPr>
                <a:solidFill>
                  <a:srgbClr val="FFFFFF">
                    <a:alpha val="80000"/>
                  </a:srgbClr>
                </a:solidFill>
              </a:defRPr>
            </a:lvl1pPr>
          </a:lstStyle>
          <a:p>
            <a:fld id="{223D6863-C29B-45E9-87A4-8020126A9C07}" type="datetimeFigureOut">
              <a:rPr lang="en-US" smtClean="0"/>
              <a:t>4/2/2020</a:t>
            </a:fld>
            <a:endParaRPr lang="en-US"/>
          </a:p>
        </p:txBody>
      </p:sp>
      <p:sp>
        <p:nvSpPr>
          <p:cNvPr id="8" name="Footer Placeholder 7"/>
          <p:cNvSpPr>
            <a:spLocks noGrp="1"/>
          </p:cNvSpPr>
          <p:nvPr>
            <p:ph type="ftr" sz="quarter" idx="11"/>
          </p:nvPr>
        </p:nvSpPr>
        <p:spPr/>
        <p:txBody>
          <a:bodyPr/>
          <a:lstStyle>
            <a:lvl1pPr>
              <a:defRPr>
                <a:solidFill>
                  <a:srgbClr val="FFFFFF">
                    <a:alpha val="80000"/>
                  </a:srgbClr>
                </a:solidFill>
              </a:defRPr>
            </a:lvl1pPr>
          </a:lstStyle>
          <a:p>
            <a:endParaRPr lang="en-US"/>
          </a:p>
        </p:txBody>
      </p:sp>
      <p:sp>
        <p:nvSpPr>
          <p:cNvPr id="9" name="Slide Number Placeholder 8"/>
          <p:cNvSpPr>
            <a:spLocks noGrp="1"/>
          </p:cNvSpPr>
          <p:nvPr>
            <p:ph type="sldNum" sz="quarter" idx="12"/>
          </p:nvPr>
        </p:nvSpPr>
        <p:spPr/>
        <p:txBody>
          <a:bodyPr/>
          <a:lstStyle>
            <a:lvl1pPr>
              <a:defRPr>
                <a:solidFill>
                  <a:srgbClr val="FFFFFF">
                    <a:alpha val="25000"/>
                  </a:srgbClr>
                </a:solidFill>
              </a:defRPr>
            </a:lvl1pPr>
          </a:lstStyle>
          <a:p>
            <a:fld id="{AF4AD464-232F-412B-990E-3299847727A5}" type="slidenum">
              <a:rPr lang="en-US" smtClean="0"/>
              <a:t>‹#›</a:t>
            </a:fld>
            <a:endParaRPr lang="en-US"/>
          </a:p>
        </p:txBody>
      </p:sp>
    </p:spTree>
    <p:extLst>
      <p:ext uri="{BB962C8B-B14F-4D97-AF65-F5344CB8AC3E}">
        <p14:creationId xmlns:p14="http://schemas.microsoft.com/office/powerpoint/2010/main" val="5388151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23D6863-C29B-45E9-87A4-8020126A9C07}" type="datetimeFigureOut">
              <a:rPr lang="en-US" smtClean="0"/>
              <a:t>4/2/2020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20726302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43950" y="695325"/>
            <a:ext cx="2628900" cy="48006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771525" y="714375"/>
            <a:ext cx="7734300" cy="540067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23D6863-C29B-45E9-87A4-8020126A9C07}" type="datetimeFigureOut">
              <a:rPr lang="en-US" smtClean="0"/>
              <a:t>4/2/2020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3503880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23D6863-C29B-45E9-87A4-8020126A9C07}" type="datetimeFigureOut">
              <a:rPr lang="en-US" smtClean="0"/>
              <a:t>4/2/2020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41147904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3504" y="767419"/>
            <a:ext cx="10780776" cy="3355848"/>
          </a:xfrm>
        </p:spPr>
        <p:txBody>
          <a:bodyPr anchor="b">
            <a:normAutofit/>
          </a:bodyPr>
          <a:lstStyle>
            <a:lvl1pPr>
              <a:lnSpc>
                <a:spcPct val="80000"/>
              </a:lnSpc>
              <a:defRPr sz="8800" b="0" baseline="0">
                <a:solidFill>
                  <a:schemeClr val="accent1"/>
                </a:solidFill>
              </a:defRPr>
            </a:lvl1pPr>
          </a:lstStyle>
          <a:p>
            <a:r>
              <a:rPr lang="en-US"/>
              <a:t>Click to edit Master title style</a:t>
            </a:r>
            <a:endParaRPr lang="en-US" dirty="0"/>
          </a:p>
        </p:txBody>
      </p:sp>
      <p:sp>
        <p:nvSpPr>
          <p:cNvPr id="3" name="Text Placeholder 2"/>
          <p:cNvSpPr>
            <a:spLocks noGrp="1"/>
          </p:cNvSpPr>
          <p:nvPr>
            <p:ph type="body" idx="1"/>
          </p:nvPr>
        </p:nvSpPr>
        <p:spPr>
          <a:xfrm>
            <a:off x="667512" y="4204209"/>
            <a:ext cx="9226296" cy="1645920"/>
          </a:xfrm>
        </p:spPr>
        <p:txBody>
          <a:bodyPr anchor="t">
            <a:normAutofit/>
          </a:bodyPr>
          <a:lstStyle>
            <a:lvl1pPr marL="0" indent="0">
              <a:buNone/>
              <a:defRPr sz="3200">
                <a:solidFill>
                  <a:schemeClr val="tx1"/>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23D6863-C29B-45E9-87A4-8020126A9C07}" type="datetimeFigureOut">
              <a:rPr lang="en-US" smtClean="0"/>
              <a:t>4/2/2020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11960492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6656"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011330"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23D6863-C29B-45E9-87A4-8020126A9C07}" type="datetimeFigureOut">
              <a:rPr lang="en-US" smtClean="0"/>
              <a:t>4/2/2020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417623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a:t>Click to edit Master title style</a:t>
            </a:r>
            <a:endParaRPr lang="en-US" dirty="0"/>
          </a:p>
        </p:txBody>
      </p:sp>
      <p:sp>
        <p:nvSpPr>
          <p:cNvPr id="3" name="Text Placeholder 2"/>
          <p:cNvSpPr>
            <a:spLocks noGrp="1"/>
          </p:cNvSpPr>
          <p:nvPr>
            <p:ph type="body" idx="1"/>
          </p:nvPr>
        </p:nvSpPr>
        <p:spPr>
          <a:xfrm>
            <a:off x="676656" y="2040467"/>
            <a:ext cx="4663440" cy="723400"/>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6656" y="2753084"/>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007608" y="2038435"/>
            <a:ext cx="4663440" cy="722376"/>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007608" y="2750990"/>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223D6863-C29B-45E9-87A4-8020126A9C07}" type="datetimeFigureOut">
              <a:rPr lang="en-US" smtClean="0"/>
              <a:t>4/2/2020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19698670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223D6863-C29B-45E9-87A4-8020126A9C07}" type="datetimeFigureOut">
              <a:rPr lang="en-US" smtClean="0"/>
              <a:t>4/2/2020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37607594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3D6863-C29B-45E9-87A4-8020126A9C07}" type="datetimeFigureOut">
              <a:rPr lang="en-US" smtClean="0"/>
              <a:t>4/2/2020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F4AD464-232F-412B-990E-3299847727A5}" type="slidenum">
              <a:rPr lang="en-US" smtClean="0"/>
              <a:t>‹#›</a:t>
            </a:fld>
            <a:endParaRPr lang="en-US"/>
          </a:p>
        </p:txBody>
      </p:sp>
    </p:spTree>
    <p:extLst>
      <p:ext uri="{BB962C8B-B14F-4D97-AF65-F5344CB8AC3E}">
        <p14:creationId xmlns:p14="http://schemas.microsoft.com/office/powerpoint/2010/main" val="13642241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Rectangle 1"/>
          <p:cNvSpPr/>
          <p:nvPr/>
        </p:nvSpPr>
        <p:spPr>
          <a:xfrm>
            <a:off x="7620000" y="0"/>
            <a:ext cx="457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9" name="Title 8"/>
          <p:cNvSpPr>
            <a:spLocks noGrp="1"/>
          </p:cNvSpPr>
          <p:nvPr>
            <p:ph type="title"/>
          </p:nvPr>
        </p:nvSpPr>
        <p:spPr>
          <a:xfrm>
            <a:off x="8261404" y="542282"/>
            <a:ext cx="3383280" cy="1920240"/>
          </a:xfrm>
        </p:spPr>
        <p:txBody>
          <a:bodyPr anchor="b">
            <a:noAutofit/>
          </a:bodyPr>
          <a:lstStyle>
            <a:lvl1pPr>
              <a:lnSpc>
                <a:spcPct val="85000"/>
              </a:lnSpc>
              <a:defRPr sz="400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762000" y="762000"/>
            <a:ext cx="6096000" cy="45720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275982" y="2511813"/>
            <a:ext cx="3398520" cy="3126987"/>
          </a:xfrm>
        </p:spPr>
        <p:txBody>
          <a:bodyPr>
            <a:normAutofit/>
          </a:bodyPr>
          <a:lstStyle>
            <a:lvl1pPr marL="0" marR="0" indent="0" algn="l" defTabSz="914400" rtl="0" eaLnBrk="1" fontAlgn="auto" latinLnBrk="0" hangingPunct="1">
              <a:lnSpc>
                <a:spcPct val="100000"/>
              </a:lnSpc>
              <a:spcBef>
                <a:spcPts val="1200"/>
              </a:spcBef>
              <a:spcAft>
                <a:spcPts val="0"/>
              </a:spcAft>
              <a:buClrTx/>
              <a:buSzTx/>
              <a:buFontTx/>
              <a:buNone/>
              <a:tabLst/>
              <a:defRPr sz="18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1400"/>
              </a:spcBef>
              <a:spcAft>
                <a:spcPts val="0"/>
              </a:spcAft>
              <a:buClrTx/>
              <a:buSzTx/>
              <a:buFontTx/>
              <a:buNone/>
              <a:tabLst/>
              <a:defRPr/>
            </a:pPr>
            <a:r>
              <a:rPr lang="en-US"/>
              <a:t>Click to edit Master text styles</a:t>
            </a:r>
          </a:p>
        </p:txBody>
      </p:sp>
      <p:sp>
        <p:nvSpPr>
          <p:cNvPr id="5" name="Date Placeholder 4"/>
          <p:cNvSpPr>
            <a:spLocks noGrp="1"/>
          </p:cNvSpPr>
          <p:nvPr>
            <p:ph type="dt" sz="half" idx="10"/>
          </p:nvPr>
        </p:nvSpPr>
        <p:spPr/>
        <p:txBody>
          <a:bodyPr/>
          <a:lstStyle/>
          <a:p>
            <a:fld id="{223D6863-C29B-45E9-87A4-8020126A9C07}" type="datetimeFigureOut">
              <a:rPr lang="en-US" smtClean="0"/>
              <a:t>4/2/2020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lvl1pPr>
              <a:defRPr>
                <a:solidFill>
                  <a:srgbClr val="FFFFFF">
                    <a:alpha val="20000"/>
                  </a:srgbClr>
                </a:solidFill>
              </a:defRPr>
            </a:lvl1pPr>
          </a:lstStyle>
          <a:p>
            <a:fld id="{AF4AD464-232F-412B-990E-3299847727A5}" type="slidenum">
              <a:rPr lang="en-US" smtClean="0"/>
              <a:t>‹#›</a:t>
            </a:fld>
            <a:endParaRPr lang="en-US"/>
          </a:p>
        </p:txBody>
      </p:sp>
    </p:spTree>
    <p:extLst>
      <p:ext uri="{BB962C8B-B14F-4D97-AF65-F5344CB8AC3E}">
        <p14:creationId xmlns:p14="http://schemas.microsoft.com/office/powerpoint/2010/main" val="23026294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49224" y="5418667"/>
            <a:ext cx="10780776" cy="613283"/>
          </a:xfrm>
        </p:spPr>
        <p:txBody>
          <a:bodyPr anchor="b">
            <a:normAutofit/>
          </a:bodyPr>
          <a:lstStyle>
            <a:lvl1pPr>
              <a:defRPr sz="32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0" y="0"/>
            <a:ext cx="12192000" cy="5330952"/>
          </a:xfrm>
          <a:solidFill>
            <a:schemeClr val="accent1">
              <a:lumMod val="40000"/>
              <a:lumOff val="60000"/>
            </a:schemeClr>
          </a:solidFill>
        </p:spPr>
        <p:txBody>
          <a:bodyPr anchor="t"/>
          <a:lstStyle>
            <a:lvl1pPr marL="0" indent="0" algn="ctr">
              <a:spcBef>
                <a:spcPts val="800"/>
              </a:spcBef>
              <a:buNone/>
              <a:defRPr sz="3200">
                <a:solidFill>
                  <a:schemeClr val="tx1">
                    <a:lumMod val="75000"/>
                    <a:lumOff val="2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76656" y="5909735"/>
            <a:ext cx="9229344" cy="533400"/>
          </a:xfrm>
        </p:spPr>
        <p:txBody>
          <a:bodyPr>
            <a:normAutofit/>
          </a:bodyPr>
          <a:lstStyle>
            <a:lvl1pPr marL="0" indent="0">
              <a:lnSpc>
                <a:spcPct val="90000"/>
              </a:lnSpc>
              <a:buNone/>
              <a:defRPr sz="14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12" name="Date Placeholder 11"/>
          <p:cNvSpPr>
            <a:spLocks noGrp="1"/>
          </p:cNvSpPr>
          <p:nvPr>
            <p:ph type="dt" sz="half" idx="10"/>
          </p:nvPr>
        </p:nvSpPr>
        <p:spPr/>
        <p:txBody>
          <a:bodyPr/>
          <a:lstStyle>
            <a:lvl1pPr>
              <a:defRPr>
                <a:solidFill>
                  <a:srgbClr val="FFFFFF">
                    <a:alpha val="80000"/>
                  </a:srgbClr>
                </a:solidFill>
              </a:defRPr>
            </a:lvl1pPr>
          </a:lstStyle>
          <a:p>
            <a:fld id="{223D6863-C29B-45E9-87A4-8020126A9C07}" type="datetimeFigureOut">
              <a:rPr lang="en-US" smtClean="0"/>
              <a:t>4/2/2020</a:t>
            </a:fld>
            <a:endParaRPr lang="en-US"/>
          </a:p>
        </p:txBody>
      </p:sp>
      <p:sp>
        <p:nvSpPr>
          <p:cNvPr id="13" name="Footer Placeholder 12"/>
          <p:cNvSpPr>
            <a:spLocks noGrp="1"/>
          </p:cNvSpPr>
          <p:nvPr>
            <p:ph type="ftr" sz="quarter" idx="11"/>
          </p:nvPr>
        </p:nvSpPr>
        <p:spPr/>
        <p:txBody>
          <a:bodyPr/>
          <a:lstStyle>
            <a:lvl1pPr>
              <a:defRPr>
                <a:solidFill>
                  <a:srgbClr val="FFFFFF">
                    <a:alpha val="80000"/>
                  </a:srgbClr>
                </a:solidFill>
              </a:defRPr>
            </a:lvl1pPr>
          </a:lstStyle>
          <a:p>
            <a:endParaRPr lang="en-US"/>
          </a:p>
        </p:txBody>
      </p:sp>
      <p:sp>
        <p:nvSpPr>
          <p:cNvPr id="14" name="Slide Number Placeholder 13"/>
          <p:cNvSpPr>
            <a:spLocks noGrp="1"/>
          </p:cNvSpPr>
          <p:nvPr>
            <p:ph type="sldNum" sz="quarter" idx="12"/>
          </p:nvPr>
        </p:nvSpPr>
        <p:spPr/>
        <p:txBody>
          <a:bodyPr/>
          <a:lstStyle>
            <a:lvl1pPr>
              <a:defRPr>
                <a:solidFill>
                  <a:srgbClr val="FFFFFF">
                    <a:alpha val="25000"/>
                  </a:srgbClr>
                </a:solidFill>
              </a:defRPr>
            </a:lvl1pPr>
          </a:lstStyle>
          <a:p>
            <a:fld id="{AF4AD464-232F-412B-990E-3299847727A5}" type="slidenum">
              <a:rPr lang="en-US" smtClean="0"/>
              <a:t>‹#›</a:t>
            </a:fld>
            <a:endParaRPr lang="en-US"/>
          </a:p>
        </p:txBody>
      </p:sp>
    </p:spTree>
    <p:extLst>
      <p:ext uri="{BB962C8B-B14F-4D97-AF65-F5344CB8AC3E}">
        <p14:creationId xmlns:p14="http://schemas.microsoft.com/office/powerpoint/2010/main" val="3159115446"/>
      </p:ext>
    </p:extLst>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57224" y="499533"/>
            <a:ext cx="10772775" cy="1658198"/>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76656" y="2011680"/>
            <a:ext cx="10753725" cy="3766185"/>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85800" y="6412447"/>
            <a:ext cx="4114800" cy="228600"/>
          </a:xfrm>
          <a:prstGeom prst="rect">
            <a:avLst/>
          </a:prstGeom>
        </p:spPr>
        <p:txBody>
          <a:bodyPr vert="horz" lIns="91440" tIns="45720" rIns="91440" bIns="45720" rtlCol="0" anchor="ctr"/>
          <a:lstStyle>
            <a:lvl1pPr algn="l">
              <a:defRPr sz="950">
                <a:solidFill>
                  <a:schemeClr val="tx1">
                    <a:alpha val="80000"/>
                  </a:schemeClr>
                </a:solidFill>
              </a:defRPr>
            </a:lvl1pPr>
          </a:lstStyle>
          <a:p>
            <a:fld id="{223D6863-C29B-45E9-87A4-8020126A9C07}" type="datetimeFigureOut">
              <a:rPr lang="en-US" smtClean="0"/>
              <a:t>4/2/2020</a:t>
            </a:fld>
            <a:endParaRPr lang="en-US"/>
          </a:p>
        </p:txBody>
      </p:sp>
      <p:sp>
        <p:nvSpPr>
          <p:cNvPr id="5" name="Footer Placeholder 4"/>
          <p:cNvSpPr>
            <a:spLocks noGrp="1"/>
          </p:cNvSpPr>
          <p:nvPr>
            <p:ph type="ftr" sz="quarter" idx="3"/>
          </p:nvPr>
        </p:nvSpPr>
        <p:spPr>
          <a:xfrm>
            <a:off x="685800" y="6554697"/>
            <a:ext cx="5029200" cy="228600"/>
          </a:xfrm>
          <a:prstGeom prst="rect">
            <a:avLst/>
          </a:prstGeom>
        </p:spPr>
        <p:txBody>
          <a:bodyPr vert="horz" lIns="91440" tIns="45720" rIns="91440" bIns="45720" rtlCol="0" anchor="ctr"/>
          <a:lstStyle>
            <a:lvl1pPr algn="l">
              <a:defRPr sz="950" cap="all" baseline="0">
                <a:solidFill>
                  <a:schemeClr val="tx1">
                    <a:alpha val="80000"/>
                  </a:schemeClr>
                </a:solidFill>
              </a:defRPr>
            </a:lvl1pPr>
          </a:lstStyle>
          <a:p>
            <a:endParaRPr lang="en-US"/>
          </a:p>
        </p:txBody>
      </p:sp>
      <p:sp>
        <p:nvSpPr>
          <p:cNvPr id="6" name="Slide Number Placeholder 5"/>
          <p:cNvSpPr>
            <a:spLocks noGrp="1"/>
          </p:cNvSpPr>
          <p:nvPr>
            <p:ph type="sldNum" sz="quarter" idx="4"/>
          </p:nvPr>
        </p:nvSpPr>
        <p:spPr>
          <a:xfrm>
            <a:off x="8763926" y="5876412"/>
            <a:ext cx="2926080" cy="1397039"/>
          </a:xfrm>
          <a:prstGeom prst="rect">
            <a:avLst/>
          </a:prstGeom>
        </p:spPr>
        <p:txBody>
          <a:bodyPr vert="horz" lIns="91440" tIns="45720" rIns="91440" bIns="45720" rtlCol="0" anchor="b"/>
          <a:lstStyle>
            <a:lvl1pPr algn="r">
              <a:defRPr sz="10300" b="0">
                <a:ln>
                  <a:noFill/>
                </a:ln>
                <a:solidFill>
                  <a:schemeClr val="accent1">
                    <a:alpha val="25000"/>
                  </a:schemeClr>
                </a:solidFill>
                <a:latin typeface="+mj-lt"/>
              </a:defRPr>
            </a:lvl1pPr>
          </a:lstStyle>
          <a:p>
            <a:fld id="{AF4AD464-232F-412B-990E-3299847727A5}" type="slidenum">
              <a:rPr lang="en-US" smtClean="0"/>
              <a:t>‹#›</a:t>
            </a:fld>
            <a:endParaRPr lang="en-US"/>
          </a:p>
        </p:txBody>
      </p:sp>
    </p:spTree>
    <p:extLst>
      <p:ext uri="{BB962C8B-B14F-4D97-AF65-F5344CB8AC3E}">
        <p14:creationId xmlns:p14="http://schemas.microsoft.com/office/powerpoint/2010/main" val="20968998"/>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l" defTabSz="914400" rtl="0" eaLnBrk="1" latinLnBrk="0" hangingPunct="1">
        <a:lnSpc>
          <a:spcPct val="85000"/>
        </a:lnSpc>
        <a:spcBef>
          <a:spcPct val="0"/>
        </a:spcBef>
        <a:buNone/>
        <a:defRPr sz="5400" kern="1200" spc="-120" baseline="0">
          <a:solidFill>
            <a:schemeClr val="accent1"/>
          </a:solidFill>
          <a:latin typeface="+mj-lt"/>
          <a:ea typeface="+mj-ea"/>
          <a:cs typeface="+mj-cs"/>
        </a:defRPr>
      </a:lvl1pPr>
    </p:titleStyle>
    <p:bodyStyle>
      <a:lvl1pPr marL="91440" indent="-91440" algn="l" defTabSz="914400" rtl="0" eaLnBrk="1" latinLnBrk="0" hangingPunct="1">
        <a:lnSpc>
          <a:spcPct val="85000"/>
        </a:lnSpc>
        <a:spcBef>
          <a:spcPts val="1300"/>
        </a:spcBef>
        <a:buFont typeface="Arial" pitchFamily="34" charset="0"/>
        <a:buChar char=" "/>
        <a:defRPr sz="2400" kern="1200">
          <a:solidFill>
            <a:schemeClr val="tx1">
              <a:lumMod val="85000"/>
              <a:lumOff val="15000"/>
            </a:schemeClr>
          </a:solidFill>
          <a:latin typeface="+mn-lt"/>
          <a:ea typeface="+mn-ea"/>
          <a:cs typeface="+mn-cs"/>
        </a:defRPr>
      </a:lvl1pPr>
      <a:lvl2pPr marL="347472" indent="-342900" algn="l" defTabSz="914400" rtl="0" eaLnBrk="1" latinLnBrk="0" hangingPunct="1">
        <a:lnSpc>
          <a:spcPct val="85000"/>
        </a:lnSpc>
        <a:spcBef>
          <a:spcPts val="600"/>
        </a:spcBef>
        <a:buFont typeface="Arial" pitchFamily="34" charset="0"/>
        <a:buChar char=" "/>
        <a:defRPr sz="2400" kern="1200">
          <a:solidFill>
            <a:schemeClr val="tx1">
              <a:lumMod val="85000"/>
              <a:lumOff val="15000"/>
            </a:schemeClr>
          </a:solidFill>
          <a:latin typeface="+mn-lt"/>
          <a:ea typeface="+mn-ea"/>
          <a:cs typeface="+mn-cs"/>
        </a:defRPr>
      </a:lvl2pPr>
      <a:lvl3pPr marL="548640" indent="-548640" algn="l" defTabSz="914400" rtl="0" eaLnBrk="1" latinLnBrk="0" hangingPunct="1">
        <a:lnSpc>
          <a:spcPct val="85000"/>
        </a:lnSpc>
        <a:spcBef>
          <a:spcPts val="600"/>
        </a:spcBef>
        <a:buFont typeface="Arial" pitchFamily="34" charset="0"/>
        <a:buChar char=" "/>
        <a:defRPr sz="2000" i="1" kern="1200">
          <a:solidFill>
            <a:schemeClr val="tx1">
              <a:lumMod val="85000"/>
              <a:lumOff val="15000"/>
            </a:schemeClr>
          </a:solidFill>
          <a:latin typeface="+mn-lt"/>
          <a:ea typeface="+mn-ea"/>
          <a:cs typeface="+mn-cs"/>
        </a:defRPr>
      </a:lvl3pPr>
      <a:lvl4pPr marL="822960" indent="-82296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4pPr>
      <a:lvl5pPr marL="1097280" indent="-109728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5pPr>
      <a:lvl6pPr marL="12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6pPr>
      <a:lvl7pPr marL="14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7pPr>
      <a:lvl8pPr marL="16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8pPr>
      <a:lvl9pPr marL="18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 name="Rectangle 6">
            <a:extLst>
              <a:ext uri="{FF2B5EF4-FFF2-40B4-BE49-F238E27FC236}">
                <a16:creationId xmlns:a16="http://schemas.microsoft.com/office/drawing/2014/main" id="{1E24A02E-5FD2-428E-A1E4-FDF96B0B6C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2808B93E-0C39-407B-943D-71F2BAFB4CB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603503" y="770466"/>
            <a:ext cx="9292209" cy="4123267"/>
          </a:xfrm>
        </p:spPr>
        <p:txBody>
          <a:bodyPr>
            <a:normAutofit/>
          </a:bodyPr>
          <a:lstStyle/>
          <a:p>
            <a:pPr algn="ctr"/>
            <a:r>
              <a:rPr lang="en-US" sz="6000" dirty="0">
                <a:solidFill>
                  <a:schemeClr val="accent1">
                    <a:lumMod val="75000"/>
                  </a:schemeClr>
                </a:solidFill>
              </a:rPr>
              <a:t>Role Of Media And Technology In Distance Education</a:t>
            </a:r>
            <a:br>
              <a:rPr lang="en-US" sz="6000" dirty="0">
                <a:solidFill>
                  <a:schemeClr val="accent1">
                    <a:lumMod val="75000"/>
                  </a:schemeClr>
                </a:solidFill>
              </a:rPr>
            </a:br>
            <a:endParaRPr lang="en-US" sz="6000" dirty="0">
              <a:solidFill>
                <a:schemeClr val="accent1">
                  <a:lumMod val="75000"/>
                </a:schemeClr>
              </a:solidFill>
            </a:endParaRPr>
          </a:p>
        </p:txBody>
      </p:sp>
      <p:sp>
        <p:nvSpPr>
          <p:cNvPr id="11" name="Rectangle 10">
            <a:extLst>
              <a:ext uri="{FF2B5EF4-FFF2-40B4-BE49-F238E27FC236}">
                <a16:creationId xmlns:a16="http://schemas.microsoft.com/office/drawing/2014/main" id="{7C7E1896-2992-48D4-85AC-95AB8AB147E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5215466"/>
            <a:ext cx="12192000" cy="1642534"/>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09725938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4800" dirty="0"/>
              <a:t>Role of Electronic Media in Distance Education</a:t>
            </a:r>
          </a:p>
        </p:txBody>
      </p:sp>
      <p:sp>
        <p:nvSpPr>
          <p:cNvPr id="3" name="Content Placeholder 2"/>
          <p:cNvSpPr>
            <a:spLocks noGrp="1"/>
          </p:cNvSpPr>
          <p:nvPr>
            <p:ph idx="1"/>
          </p:nvPr>
        </p:nvSpPr>
        <p:spPr/>
        <p:txBody>
          <a:bodyPr/>
          <a:lstStyle/>
          <a:p>
            <a:pPr>
              <a:lnSpc>
                <a:spcPct val="150000"/>
              </a:lnSpc>
            </a:pPr>
            <a:r>
              <a:rPr lang="en-US" dirty="0"/>
              <a:t>First of all, Role of media radio in distance education process. Radio is also playing important role in D.E. Talk shows about politics, finance and other programmed are the source of informal education. Many </a:t>
            </a:r>
            <a:r>
              <a:rPr lang="en-US" dirty="0" err="1"/>
              <a:t>personalities,scholars,professionalists</a:t>
            </a:r>
            <a:r>
              <a:rPr lang="en-US" dirty="0"/>
              <a:t> come in radio as a chief guest, by live calls we take a lot of information and learned by this way.</a:t>
            </a:r>
          </a:p>
        </p:txBody>
      </p:sp>
    </p:spTree>
    <p:extLst>
      <p:ext uri="{BB962C8B-B14F-4D97-AF65-F5344CB8AC3E}">
        <p14:creationId xmlns:p14="http://schemas.microsoft.com/office/powerpoint/2010/main" val="317868234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Internet</a:t>
            </a:r>
          </a:p>
        </p:txBody>
      </p:sp>
      <p:sp>
        <p:nvSpPr>
          <p:cNvPr id="3" name="Content Placeholder 2"/>
          <p:cNvSpPr>
            <a:spLocks noGrp="1"/>
          </p:cNvSpPr>
          <p:nvPr>
            <p:ph idx="1"/>
          </p:nvPr>
        </p:nvSpPr>
        <p:spPr/>
        <p:txBody>
          <a:bodyPr/>
          <a:lstStyle/>
          <a:p>
            <a:r>
              <a:rPr lang="en-US" dirty="0"/>
              <a:t>Internet is a medium, which made the world a Global village, Around the world students are being globally connected with one another's via internet. We seen that large number of people depend on the internet to collect information, read news, play games and also for searching process and business work.</a:t>
            </a:r>
          </a:p>
          <a:p>
            <a:r>
              <a:rPr lang="en-US" dirty="0"/>
              <a:t>Online learning</a:t>
            </a:r>
          </a:p>
          <a:p>
            <a:r>
              <a:rPr lang="en-US" dirty="0"/>
              <a:t>Online learning has assumed the role of an important media r  for imparting distance education.</a:t>
            </a:r>
          </a:p>
          <a:p>
            <a:r>
              <a:rPr lang="en-US" dirty="0"/>
              <a:t>The most important advantage of online distance education is to earn a degree from one’s home or work place.</a:t>
            </a:r>
          </a:p>
          <a:p>
            <a:endParaRPr lang="en-US" dirty="0"/>
          </a:p>
        </p:txBody>
      </p:sp>
    </p:spTree>
    <p:extLst>
      <p:ext uri="{BB962C8B-B14F-4D97-AF65-F5344CB8AC3E}">
        <p14:creationId xmlns:p14="http://schemas.microsoft.com/office/powerpoint/2010/main" val="13848021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57548"/>
            <a:ext cx="10515600" cy="1325563"/>
          </a:xfrm>
        </p:spPr>
        <p:txBody>
          <a:bodyPr>
            <a:normAutofit/>
          </a:bodyPr>
          <a:lstStyle/>
          <a:p>
            <a:r>
              <a:rPr lang="en-US" sz="4800" dirty="0"/>
              <a:t>Television</a:t>
            </a:r>
          </a:p>
        </p:txBody>
      </p:sp>
      <p:sp>
        <p:nvSpPr>
          <p:cNvPr id="3" name="Content Placeholder 2"/>
          <p:cNvSpPr>
            <a:spLocks noGrp="1"/>
          </p:cNvSpPr>
          <p:nvPr>
            <p:ph idx="1"/>
          </p:nvPr>
        </p:nvSpPr>
        <p:spPr/>
        <p:txBody>
          <a:bodyPr/>
          <a:lstStyle/>
          <a:p>
            <a:pPr>
              <a:lnSpc>
                <a:spcPct val="150000"/>
              </a:lnSpc>
            </a:pPr>
            <a:r>
              <a:rPr lang="en-US" dirty="0"/>
              <a:t>Television is the powerful media that will reach all sorts of people.it is a source of informal education. Tv does play an important role in shaping a person’s life both professionally and </a:t>
            </a:r>
            <a:r>
              <a:rPr lang="en-US" dirty="0" err="1"/>
              <a:t>personality.politics,business,finance</a:t>
            </a:r>
            <a:r>
              <a:rPr lang="en-US" dirty="0"/>
              <a:t> different language learn through drams and movies.</a:t>
            </a:r>
          </a:p>
        </p:txBody>
      </p:sp>
    </p:spTree>
    <p:extLst>
      <p:ext uri="{BB962C8B-B14F-4D97-AF65-F5344CB8AC3E}">
        <p14:creationId xmlns:p14="http://schemas.microsoft.com/office/powerpoint/2010/main" val="94067840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4800" b="1" dirty="0"/>
              <a:t>Challenges faced by students</a:t>
            </a:r>
            <a:br>
              <a:rPr lang="en-US" sz="4800" dirty="0"/>
            </a:br>
            <a:endParaRPr lang="en-US" sz="4800" dirty="0"/>
          </a:p>
        </p:txBody>
      </p:sp>
      <p:sp>
        <p:nvSpPr>
          <p:cNvPr id="3" name="Content Placeholder 2"/>
          <p:cNvSpPr>
            <a:spLocks noGrp="1"/>
          </p:cNvSpPr>
          <p:nvPr>
            <p:ph idx="1"/>
          </p:nvPr>
        </p:nvSpPr>
        <p:spPr/>
        <p:txBody>
          <a:bodyPr>
            <a:normAutofit fontScale="92500"/>
          </a:bodyPr>
          <a:lstStyle/>
          <a:p>
            <a:pPr fontAlgn="base"/>
            <a:r>
              <a:rPr lang="en-US" b="1" dirty="0"/>
              <a:t>Challenges faced by students</a:t>
            </a:r>
            <a:endParaRPr lang="en-US" dirty="0"/>
          </a:p>
          <a:p>
            <a:pPr lvl="0" fontAlgn="base"/>
            <a:r>
              <a:rPr lang="en-US" dirty="0"/>
              <a:t>Generally distance learners have insecurities about learning due to reasons like disruption of family life, perceived irrelevance of their studies and lack of support from employers.</a:t>
            </a:r>
          </a:p>
          <a:p>
            <a:pPr lvl="0" fontAlgn="base"/>
            <a:r>
              <a:rPr lang="en-US" dirty="0"/>
              <a:t>There is no face to face contact with teachers and students have trouble in self-evaluation.</a:t>
            </a:r>
          </a:p>
          <a:p>
            <a:pPr lvl="0" fontAlgn="base"/>
            <a:r>
              <a:rPr lang="en-US" dirty="0"/>
              <a:t>Isolated feeling reported by distance students. They miss the collaboration of larger school community, and an important part of their social lives.</a:t>
            </a:r>
          </a:p>
          <a:p>
            <a:pPr lvl="0" fontAlgn="base"/>
            <a:r>
              <a:rPr lang="en-US" dirty="0"/>
              <a:t>Lack of support and services such as reach to tutors, academic planners and schedulers. This added to the isolation in the distance learning process complicate things.</a:t>
            </a:r>
          </a:p>
          <a:p>
            <a:endParaRPr lang="en-US" dirty="0"/>
          </a:p>
        </p:txBody>
      </p:sp>
    </p:spTree>
    <p:extLst>
      <p:ext uri="{BB962C8B-B14F-4D97-AF65-F5344CB8AC3E}">
        <p14:creationId xmlns:p14="http://schemas.microsoft.com/office/powerpoint/2010/main" val="24021397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4800" b="1" dirty="0"/>
              <a:t>Challenges faced by teacher</a:t>
            </a:r>
            <a:br>
              <a:rPr lang="en-US" sz="4800" dirty="0"/>
            </a:br>
            <a:endParaRPr lang="en-US" sz="4800" dirty="0"/>
          </a:p>
        </p:txBody>
      </p:sp>
      <p:sp>
        <p:nvSpPr>
          <p:cNvPr id="3" name="Content Placeholder 2"/>
          <p:cNvSpPr>
            <a:spLocks noGrp="1"/>
          </p:cNvSpPr>
          <p:nvPr>
            <p:ph idx="1"/>
          </p:nvPr>
        </p:nvSpPr>
        <p:spPr>
          <a:xfrm>
            <a:off x="676656" y="1212351"/>
            <a:ext cx="10753725" cy="5435029"/>
          </a:xfrm>
        </p:spPr>
        <p:txBody>
          <a:bodyPr>
            <a:normAutofit fontScale="92500" lnSpcReduction="20000"/>
          </a:bodyPr>
          <a:lstStyle/>
          <a:p>
            <a:pPr marL="0" indent="0" fontAlgn="base">
              <a:lnSpc>
                <a:spcPct val="120000"/>
              </a:lnSpc>
              <a:buNone/>
            </a:pPr>
            <a:endParaRPr lang="en-US" dirty="0"/>
          </a:p>
          <a:p>
            <a:pPr lvl="0" fontAlgn="base">
              <a:lnSpc>
                <a:spcPct val="120000"/>
              </a:lnSpc>
            </a:pPr>
            <a:r>
              <a:rPr lang="en-US" dirty="0"/>
              <a:t>Faculty might perceive distance learning as threat to service tenure and human resource staffing.</a:t>
            </a:r>
          </a:p>
          <a:p>
            <a:pPr lvl="0" fontAlgn="base">
              <a:lnSpc>
                <a:spcPct val="120000"/>
              </a:lnSpc>
            </a:pPr>
            <a:r>
              <a:rPr lang="en-US" dirty="0"/>
              <a:t>A lot of upfront effort is needed to design distance learning material. This increases the workload on teachers who already have material for traditional classrooms.</a:t>
            </a:r>
          </a:p>
          <a:p>
            <a:pPr lvl="0" fontAlgn="base">
              <a:lnSpc>
                <a:spcPct val="120000"/>
              </a:lnSpc>
            </a:pPr>
            <a:r>
              <a:rPr lang="en-US" dirty="0"/>
              <a:t>Faculty must meet the needs of distance students without face-to-face contact. Teachers primarily teach 18 to 22-year-olds students. When majority of distance learners are adults, teachers may need to change their teaching style and is not easy task.</a:t>
            </a:r>
          </a:p>
          <a:p>
            <a:pPr lvl="0" fontAlgn="base">
              <a:lnSpc>
                <a:spcPct val="120000"/>
              </a:lnSpc>
            </a:pPr>
            <a:r>
              <a:rPr lang="en-US" dirty="0"/>
              <a:t>Teachers have less respect for the academics of distance courses. This can be enhanced by making distance programs have similar admission process as on-campus courses.</a:t>
            </a:r>
          </a:p>
          <a:p>
            <a:pPr lvl="0" fontAlgn="base">
              <a:lnSpc>
                <a:spcPct val="120000"/>
              </a:lnSpc>
            </a:pPr>
            <a:r>
              <a:rPr lang="en-US" dirty="0"/>
              <a:t>Some teachers might not like the idea of distance learning, nor want to participate. interest and motivation are not success factors reserved only for the student, even the teachers need the same.</a:t>
            </a:r>
          </a:p>
        </p:txBody>
      </p:sp>
    </p:spTree>
    <p:extLst>
      <p:ext uri="{BB962C8B-B14F-4D97-AF65-F5344CB8AC3E}">
        <p14:creationId xmlns:p14="http://schemas.microsoft.com/office/powerpoint/2010/main" val="137319906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b="1" dirty="0"/>
              <a:t>Challenges faced by university/institution</a:t>
            </a:r>
            <a:endParaRPr lang="en-US" sz="4800" dirty="0"/>
          </a:p>
        </p:txBody>
      </p:sp>
      <p:sp>
        <p:nvSpPr>
          <p:cNvPr id="3" name="Content Placeholder 2"/>
          <p:cNvSpPr>
            <a:spLocks noGrp="1"/>
          </p:cNvSpPr>
          <p:nvPr>
            <p:ph idx="1"/>
          </p:nvPr>
        </p:nvSpPr>
        <p:spPr>
          <a:xfrm>
            <a:off x="676656" y="1592494"/>
            <a:ext cx="10753725" cy="5065160"/>
          </a:xfrm>
        </p:spPr>
        <p:txBody>
          <a:bodyPr>
            <a:normAutofit fontScale="85000" lnSpcReduction="20000"/>
          </a:bodyPr>
          <a:lstStyle/>
          <a:p>
            <a:pPr marL="0" indent="0" fontAlgn="base">
              <a:lnSpc>
                <a:spcPct val="120000"/>
              </a:lnSpc>
              <a:buNone/>
            </a:pPr>
            <a:br>
              <a:rPr lang="en-US" dirty="0"/>
            </a:br>
            <a:r>
              <a:rPr lang="en-US" dirty="0"/>
              <a:t>  Through universities understand some of the challenges faced by students, they have challenges of       themselves which hinder them from solving the problems of students and teachers.</a:t>
            </a:r>
          </a:p>
          <a:p>
            <a:pPr lvl="0" fontAlgn="base">
              <a:lnSpc>
                <a:spcPct val="120000"/>
              </a:lnSpc>
            </a:pPr>
            <a:r>
              <a:rPr lang="en-US" dirty="0"/>
              <a:t>Technology needs investment and funds to setup toll-free lines and computers and pay ongoing costs of telecom and internet connectivity costs. In </a:t>
            </a:r>
            <a:r>
              <a:rPr lang="en-US" dirty="0" err="1"/>
              <a:t>addition,the</a:t>
            </a:r>
            <a:r>
              <a:rPr lang="en-US" dirty="0"/>
              <a:t> student also incur ongoing technology costs and possibly capital costs to purchase PC. Students might decide not to join the course and the problem continues.</a:t>
            </a:r>
          </a:p>
          <a:p>
            <a:pPr lvl="0" fontAlgn="base">
              <a:lnSpc>
                <a:spcPct val="120000"/>
              </a:lnSpc>
            </a:pPr>
            <a:r>
              <a:rPr lang="en-US" dirty="0"/>
              <a:t>There is reliable internet connectivity/network to carry large amount of learning content. This would make browser based education delivery little tricky. In addition, the perceived anonymity of the Internet can give raise to abusive behavior and this is a new challenge that needs proper care and regulation.</a:t>
            </a:r>
          </a:p>
          <a:p>
            <a:pPr lvl="0" fontAlgn="base">
              <a:lnSpc>
                <a:spcPct val="120000"/>
              </a:lnSpc>
            </a:pPr>
            <a:r>
              <a:rPr lang="en-US" dirty="0"/>
              <a:t>People believe distance courses are inferior to traditional courses and this reduces the motivation of teachers and students. To prove the belief wrong, universities need to ensure the quality in content and delivery of distance learning courses, matches with the regular campus classroom learning.</a:t>
            </a:r>
          </a:p>
        </p:txBody>
      </p:sp>
    </p:spTree>
    <p:extLst>
      <p:ext uri="{BB962C8B-B14F-4D97-AF65-F5344CB8AC3E}">
        <p14:creationId xmlns:p14="http://schemas.microsoft.com/office/powerpoint/2010/main" val="2418273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a:t>                                  </a:t>
            </a:r>
            <a:r>
              <a:rPr lang="en-US" sz="4800" dirty="0"/>
              <a:t>Media</a:t>
            </a:r>
          </a:p>
        </p:txBody>
      </p:sp>
      <p:sp>
        <p:nvSpPr>
          <p:cNvPr id="3" name="Content Placeholder 2"/>
          <p:cNvSpPr>
            <a:spLocks noGrp="1"/>
          </p:cNvSpPr>
          <p:nvPr>
            <p:ph idx="1"/>
          </p:nvPr>
        </p:nvSpPr>
        <p:spPr/>
        <p:txBody>
          <a:bodyPr/>
          <a:lstStyle/>
          <a:p>
            <a:pPr>
              <a:lnSpc>
                <a:spcPct val="200000"/>
              </a:lnSpc>
              <a:buFont typeface="Wingdings" panose="05000000000000000000" pitchFamily="2" charset="2"/>
              <a:buChar char="v"/>
            </a:pPr>
            <a:r>
              <a:rPr lang="en-US" dirty="0"/>
              <a:t>  Media may refer to communications.</a:t>
            </a:r>
          </a:p>
          <a:p>
            <a:pPr>
              <a:lnSpc>
                <a:spcPct val="200000"/>
              </a:lnSpc>
              <a:buFont typeface="Wingdings" panose="05000000000000000000" pitchFamily="2" charset="2"/>
              <a:buChar char="v"/>
            </a:pPr>
            <a:r>
              <a:rPr lang="en-US" dirty="0"/>
              <a:t> Communication tools may used to store and deliver information or data                     </a:t>
            </a:r>
          </a:p>
        </p:txBody>
      </p:sp>
    </p:spTree>
    <p:extLst>
      <p:ext uri="{BB962C8B-B14F-4D97-AF65-F5344CB8AC3E}">
        <p14:creationId xmlns:p14="http://schemas.microsoft.com/office/powerpoint/2010/main" val="10295941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Type of media</a:t>
            </a:r>
          </a:p>
        </p:txBody>
      </p:sp>
      <p:sp>
        <p:nvSpPr>
          <p:cNvPr id="3" name="Content Placeholder 2"/>
          <p:cNvSpPr>
            <a:spLocks noGrp="1"/>
          </p:cNvSpPr>
          <p:nvPr>
            <p:ph idx="1"/>
          </p:nvPr>
        </p:nvSpPr>
        <p:spPr/>
        <p:txBody>
          <a:bodyPr/>
          <a:lstStyle/>
          <a:p>
            <a:pPr>
              <a:lnSpc>
                <a:spcPct val="200000"/>
              </a:lnSpc>
              <a:buFont typeface="Wingdings" panose="05000000000000000000" pitchFamily="2" charset="2"/>
              <a:buChar char="q"/>
            </a:pPr>
            <a:r>
              <a:rPr lang="en-US" dirty="0"/>
              <a:t>  Print Media </a:t>
            </a:r>
          </a:p>
          <a:p>
            <a:pPr marL="0" indent="0">
              <a:lnSpc>
                <a:spcPct val="200000"/>
              </a:lnSpc>
              <a:buNone/>
            </a:pPr>
            <a:r>
              <a:rPr lang="en-US" dirty="0" err="1"/>
              <a:t>Newspapers,Magazines,Books</a:t>
            </a:r>
            <a:r>
              <a:rPr lang="en-US" dirty="0"/>
              <a:t> and other printed materials</a:t>
            </a:r>
          </a:p>
          <a:p>
            <a:pPr>
              <a:lnSpc>
                <a:spcPct val="200000"/>
              </a:lnSpc>
              <a:buFont typeface="Wingdings" panose="05000000000000000000" pitchFamily="2" charset="2"/>
              <a:buChar char="q"/>
            </a:pPr>
            <a:r>
              <a:rPr lang="en-US" dirty="0"/>
              <a:t>  Electronic Media</a:t>
            </a:r>
          </a:p>
          <a:p>
            <a:pPr marL="0" indent="0">
              <a:lnSpc>
                <a:spcPct val="200000"/>
              </a:lnSpc>
              <a:buNone/>
            </a:pPr>
            <a:r>
              <a:rPr lang="en-US" dirty="0" err="1"/>
              <a:t>Radio,Television,Internet</a:t>
            </a:r>
            <a:r>
              <a:rPr lang="en-US" dirty="0"/>
              <a:t> </a:t>
            </a:r>
            <a:r>
              <a:rPr lang="en-US" dirty="0" err="1"/>
              <a:t>etc</a:t>
            </a:r>
            <a:endParaRPr lang="en-US" dirty="0"/>
          </a:p>
        </p:txBody>
      </p:sp>
    </p:spTree>
    <p:extLst>
      <p:ext uri="{BB962C8B-B14F-4D97-AF65-F5344CB8AC3E}">
        <p14:creationId xmlns:p14="http://schemas.microsoft.com/office/powerpoint/2010/main" val="36040149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Introduction</a:t>
            </a:r>
          </a:p>
        </p:txBody>
      </p:sp>
      <p:sp>
        <p:nvSpPr>
          <p:cNvPr id="3" name="Content Placeholder 2"/>
          <p:cNvSpPr>
            <a:spLocks noGrp="1"/>
          </p:cNvSpPr>
          <p:nvPr>
            <p:ph idx="1"/>
          </p:nvPr>
        </p:nvSpPr>
        <p:spPr/>
        <p:txBody>
          <a:bodyPr/>
          <a:lstStyle/>
          <a:p>
            <a:pPr marL="0" indent="0">
              <a:lnSpc>
                <a:spcPct val="200000"/>
              </a:lnSpc>
              <a:buNone/>
            </a:pPr>
            <a:r>
              <a:rPr lang="en-US" dirty="0"/>
              <a:t>Media is every where, it has become a part of our daily life. The media play a dominant role in the learning process. Media has potential to shape personalities, change the way we perceive and understand the world and our immediate reality.</a:t>
            </a:r>
          </a:p>
        </p:txBody>
      </p:sp>
    </p:spTree>
    <p:extLst>
      <p:ext uri="{BB962C8B-B14F-4D97-AF65-F5344CB8AC3E}">
        <p14:creationId xmlns:p14="http://schemas.microsoft.com/office/powerpoint/2010/main" val="39424760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Role of print media in distance education</a:t>
            </a:r>
            <a:br>
              <a:rPr lang="en-US" dirty="0"/>
            </a:br>
            <a:endParaRPr lang="en-US" dirty="0"/>
          </a:p>
        </p:txBody>
      </p:sp>
      <p:sp>
        <p:nvSpPr>
          <p:cNvPr id="3" name="Content Placeholder 2"/>
          <p:cNvSpPr>
            <a:spLocks noGrp="1"/>
          </p:cNvSpPr>
          <p:nvPr>
            <p:ph idx="1"/>
          </p:nvPr>
        </p:nvSpPr>
        <p:spPr/>
        <p:txBody>
          <a:bodyPr/>
          <a:lstStyle/>
          <a:p>
            <a:pPr>
              <a:lnSpc>
                <a:spcPct val="200000"/>
              </a:lnSpc>
            </a:pPr>
            <a:r>
              <a:rPr lang="en-US" dirty="0"/>
              <a:t>The role of print media in the process of distance education is of special importance. Print media like newspapers journals and magazines are the basic oldest channels of communication between one source to another. Print media are being printed in every regional language to facilitates the readers to get information and knowledge in ones own mother tongue.</a:t>
            </a:r>
          </a:p>
        </p:txBody>
      </p:sp>
    </p:spTree>
    <p:extLst>
      <p:ext uri="{BB962C8B-B14F-4D97-AF65-F5344CB8AC3E}">
        <p14:creationId xmlns:p14="http://schemas.microsoft.com/office/powerpoint/2010/main" val="347222276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Newspapers</a:t>
            </a:r>
          </a:p>
        </p:txBody>
      </p:sp>
      <p:sp>
        <p:nvSpPr>
          <p:cNvPr id="3" name="Content Placeholder 2"/>
          <p:cNvSpPr>
            <a:spLocks noGrp="1"/>
          </p:cNvSpPr>
          <p:nvPr>
            <p:ph idx="1"/>
          </p:nvPr>
        </p:nvSpPr>
        <p:spPr/>
        <p:txBody>
          <a:bodyPr/>
          <a:lstStyle/>
          <a:p>
            <a:pPr>
              <a:lnSpc>
                <a:spcPct val="200000"/>
              </a:lnSpc>
            </a:pPr>
            <a:r>
              <a:rPr lang="en-US" dirty="0"/>
              <a:t>Through newspapers we can get news information and we can learn our National language and English newspapers are very helpful to learn the English language.</a:t>
            </a:r>
          </a:p>
          <a:p>
            <a:pPr marL="0" indent="0">
              <a:lnSpc>
                <a:spcPct val="200000"/>
              </a:lnSpc>
              <a:buNone/>
            </a:pPr>
            <a:endParaRPr lang="en-US" dirty="0"/>
          </a:p>
        </p:txBody>
      </p:sp>
    </p:spTree>
    <p:extLst>
      <p:ext uri="{BB962C8B-B14F-4D97-AF65-F5344CB8AC3E}">
        <p14:creationId xmlns:p14="http://schemas.microsoft.com/office/powerpoint/2010/main" val="16921495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Journals</a:t>
            </a:r>
          </a:p>
        </p:txBody>
      </p:sp>
      <p:sp>
        <p:nvSpPr>
          <p:cNvPr id="3" name="Content Placeholder 2"/>
          <p:cNvSpPr>
            <a:spLocks noGrp="1"/>
          </p:cNvSpPr>
          <p:nvPr>
            <p:ph idx="1"/>
          </p:nvPr>
        </p:nvSpPr>
        <p:spPr/>
        <p:txBody>
          <a:bodyPr/>
          <a:lstStyle/>
          <a:p>
            <a:pPr>
              <a:lnSpc>
                <a:spcPct val="200000"/>
              </a:lnSpc>
            </a:pPr>
            <a:r>
              <a:rPr lang="en-US" dirty="0"/>
              <a:t>Journals are magazine which publish on daily </a:t>
            </a:r>
            <a:r>
              <a:rPr lang="en-US" dirty="0" err="1"/>
              <a:t>bases.The</a:t>
            </a:r>
            <a:r>
              <a:rPr lang="en-US" dirty="0"/>
              <a:t> Journals of education changes in an international, professionally referred, state of the art-scholarly journals, reflecting the most important ideas and evidence of educational change. </a:t>
            </a:r>
          </a:p>
        </p:txBody>
      </p:sp>
    </p:spTree>
    <p:extLst>
      <p:ext uri="{BB962C8B-B14F-4D97-AF65-F5344CB8AC3E}">
        <p14:creationId xmlns:p14="http://schemas.microsoft.com/office/powerpoint/2010/main" val="40233681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br>
              <a:rPr lang="en-US" sz="4800" dirty="0"/>
            </a:br>
            <a:r>
              <a:rPr lang="en-US" sz="4800" dirty="0"/>
              <a:t>Magazines </a:t>
            </a:r>
            <a:br>
              <a:rPr lang="en-US" sz="4800" dirty="0"/>
            </a:br>
            <a:endParaRPr lang="en-US" sz="4800" dirty="0"/>
          </a:p>
        </p:txBody>
      </p:sp>
      <p:sp>
        <p:nvSpPr>
          <p:cNvPr id="3" name="Content Placeholder 2"/>
          <p:cNvSpPr>
            <a:spLocks noGrp="1"/>
          </p:cNvSpPr>
          <p:nvPr>
            <p:ph idx="1"/>
          </p:nvPr>
        </p:nvSpPr>
        <p:spPr/>
        <p:txBody>
          <a:bodyPr/>
          <a:lstStyle/>
          <a:p>
            <a:pPr>
              <a:lnSpc>
                <a:spcPct val="200000"/>
              </a:lnSpc>
            </a:pPr>
            <a:r>
              <a:rPr lang="en-US" dirty="0"/>
              <a:t>Through magazine we can learn by </a:t>
            </a:r>
            <a:r>
              <a:rPr lang="en-US" dirty="0" err="1"/>
              <a:t>articals,features,interview,short</a:t>
            </a:r>
            <a:r>
              <a:rPr lang="en-US" dirty="0"/>
              <a:t> stories and we can get very nice literature by magazine. Different types of magazine having different and versatile knowledge of over all the world.</a:t>
            </a:r>
          </a:p>
        </p:txBody>
      </p:sp>
    </p:spTree>
    <p:extLst>
      <p:ext uri="{BB962C8B-B14F-4D97-AF65-F5344CB8AC3E}">
        <p14:creationId xmlns:p14="http://schemas.microsoft.com/office/powerpoint/2010/main" val="24604051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a:t>Books</a:t>
            </a:r>
          </a:p>
        </p:txBody>
      </p:sp>
      <p:sp>
        <p:nvSpPr>
          <p:cNvPr id="3" name="Content Placeholder 2"/>
          <p:cNvSpPr>
            <a:spLocks noGrp="1"/>
          </p:cNvSpPr>
          <p:nvPr>
            <p:ph idx="1"/>
          </p:nvPr>
        </p:nvSpPr>
        <p:spPr/>
        <p:txBody>
          <a:bodyPr/>
          <a:lstStyle/>
          <a:p>
            <a:pPr>
              <a:lnSpc>
                <a:spcPct val="200000"/>
              </a:lnSpc>
            </a:pPr>
            <a:r>
              <a:rPr lang="en-US" dirty="0"/>
              <a:t>Books is the best source of education. A lot of materials of formal and informal education is available in the books.</a:t>
            </a:r>
          </a:p>
        </p:txBody>
      </p:sp>
    </p:spTree>
    <p:extLst>
      <p:ext uri="{BB962C8B-B14F-4D97-AF65-F5344CB8AC3E}">
        <p14:creationId xmlns:p14="http://schemas.microsoft.com/office/powerpoint/2010/main" val="2556263522"/>
      </p:ext>
    </p:extLst>
  </p:cSld>
  <p:clrMapOvr>
    <a:masterClrMapping/>
  </p:clrMapOvr>
</p:sld>
</file>

<file path=ppt/theme/theme1.xml><?xml version="1.0" encoding="utf-8"?>
<a:theme xmlns:a="http://schemas.openxmlformats.org/drawingml/2006/main" name="Metropolitan">
  <a:themeElements>
    <a:clrScheme name="Metropolitan">
      <a:dk1>
        <a:sysClr val="windowText" lastClr="000000"/>
      </a:dk1>
      <a:lt1>
        <a:sysClr val="window" lastClr="FFFFFF"/>
      </a:lt1>
      <a:dk2>
        <a:srgbClr val="162F33"/>
      </a:dk2>
      <a:lt2>
        <a:srgbClr val="EAF0E0"/>
      </a:lt2>
      <a:accent1>
        <a:srgbClr val="50B4C8"/>
      </a:accent1>
      <a:accent2>
        <a:srgbClr val="A8B97F"/>
      </a:accent2>
      <a:accent3>
        <a:srgbClr val="9B9256"/>
      </a:accent3>
      <a:accent4>
        <a:srgbClr val="657689"/>
      </a:accent4>
      <a:accent5>
        <a:srgbClr val="7A855D"/>
      </a:accent5>
      <a:accent6>
        <a:srgbClr val="84AC9D"/>
      </a:accent6>
      <a:hlink>
        <a:srgbClr val="2370CD"/>
      </a:hlink>
      <a:folHlink>
        <a:srgbClr val="877589"/>
      </a:folHlink>
    </a:clrScheme>
    <a:fontScheme name="Metropolitan">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Metropolitan">
      <a:fillStyleLst>
        <a:solidFill>
          <a:schemeClr val="phClr"/>
        </a:solidFill>
        <a:gradFill rotWithShape="1">
          <a:gsLst>
            <a:gs pos="0">
              <a:schemeClr val="phClr">
                <a:tint val="70000"/>
                <a:satMod val="100000"/>
                <a:lumMod val="110000"/>
              </a:schemeClr>
            </a:gs>
            <a:gs pos="50000">
              <a:schemeClr val="phClr">
                <a:tint val="75000"/>
                <a:satMod val="101000"/>
                <a:lumMod val="105000"/>
              </a:schemeClr>
            </a:gs>
            <a:gs pos="100000">
              <a:schemeClr val="phClr">
                <a:tint val="82000"/>
                <a:satMod val="104000"/>
                <a:lumMod val="105000"/>
              </a:schemeClr>
            </a:gs>
          </a:gsLst>
          <a:lin ang="2700000" scaled="0"/>
        </a:gradFill>
        <a:gradFill rotWithShape="1">
          <a:gsLst>
            <a:gs pos="0">
              <a:schemeClr val="phClr">
                <a:tint val="97000"/>
                <a:satMod val="100000"/>
                <a:lumMod val="102000"/>
              </a:schemeClr>
            </a:gs>
            <a:gs pos="50000">
              <a:schemeClr val="phClr">
                <a:shade val="100000"/>
                <a:satMod val="100000"/>
                <a:lumMod val="100000"/>
              </a:schemeClr>
            </a:gs>
            <a:gs pos="100000">
              <a:schemeClr val="phClr">
                <a:shade val="80000"/>
                <a:satMod val="100000"/>
                <a:lumMod val="99000"/>
              </a:schemeClr>
            </a:gs>
          </a:gsLst>
          <a:lin ang="2700000" scaled="0"/>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solidFill>
          <a:schemeClr val="phClr">
            <a:shade val="95000"/>
            <a:satMod val="170000"/>
          </a:schemeClr>
        </a:solidFill>
      </a:bgFillStyleLst>
    </a:fmtScheme>
  </a:themeElements>
  <a:objectDefaults/>
  <a:extraClrSchemeLst/>
  <a:extLst>
    <a:ext uri="{05A4C25C-085E-4340-85A3-A5531E510DB2}">
      <thm15:themeFamily xmlns:thm15="http://schemas.microsoft.com/office/thememl/2012/main" name="Metropolitan" id="{4C5440D6-04D2-4954-96CF-F251137069B2}" vid="{79CFCA13-9412-4290-BB4B-85112F88857B}"/>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TotalTime>
  <Words>974</Words>
  <Application>Microsoft Office PowerPoint</Application>
  <PresentationFormat>Widescreen</PresentationFormat>
  <Paragraphs>49</Paragraphs>
  <Slides>15</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15</vt:i4>
      </vt:variant>
    </vt:vector>
  </HeadingPairs>
  <TitlesOfParts>
    <vt:vector size="20" baseType="lpstr">
      <vt:lpstr>Arial</vt:lpstr>
      <vt:lpstr>Calibri</vt:lpstr>
      <vt:lpstr>Calibri Light</vt:lpstr>
      <vt:lpstr>Wingdings</vt:lpstr>
      <vt:lpstr>Metropolitan</vt:lpstr>
      <vt:lpstr>Role Of Media And Technology In Distance Education </vt:lpstr>
      <vt:lpstr>                                  Media</vt:lpstr>
      <vt:lpstr>Type of media</vt:lpstr>
      <vt:lpstr>Introduction</vt:lpstr>
      <vt:lpstr>Role of print media in distance education </vt:lpstr>
      <vt:lpstr>Newspapers</vt:lpstr>
      <vt:lpstr>Journals</vt:lpstr>
      <vt:lpstr> Magazines  </vt:lpstr>
      <vt:lpstr>Books</vt:lpstr>
      <vt:lpstr>Role of Electronic Media in Distance Education</vt:lpstr>
      <vt:lpstr>Internet</vt:lpstr>
      <vt:lpstr>Television</vt:lpstr>
      <vt:lpstr>Challenges faced by students </vt:lpstr>
      <vt:lpstr>Challenges faced by teacher </vt:lpstr>
      <vt:lpstr>Challenges faced by university/institution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Role Of Media And Technology In Distance Education </dc:title>
  <dc:creator>hina kaynat</dc:creator>
  <cp:lastModifiedBy>hina kaynat</cp:lastModifiedBy>
  <cp:revision>1</cp:revision>
  <dcterms:created xsi:type="dcterms:W3CDTF">2020-04-02T07:17:44Z</dcterms:created>
  <dcterms:modified xsi:type="dcterms:W3CDTF">2020-04-02T07:21:34Z</dcterms:modified>
</cp:coreProperties>
</file>